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0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8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60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9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44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0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5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5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7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5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3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232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D16C8-B211-42E0-949A-09D9459CDB82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D5A62-112F-44CE-951F-53DBD68B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035" y="2380129"/>
            <a:ext cx="9144000" cy="26087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Chemistry Unit III</a:t>
            </a:r>
            <a:br>
              <a:rPr lang="en-US" dirty="0" smtClean="0"/>
            </a:br>
            <a:r>
              <a:rPr lang="en-US" sz="3600" dirty="0" smtClean="0"/>
              <a:t>Energy and States of Matter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Temperature Curves</a:t>
            </a:r>
            <a:br>
              <a:rPr lang="en-US" sz="3600" dirty="0" smtClean="0"/>
            </a:br>
            <a:r>
              <a:rPr lang="en-US" sz="3600" dirty="0" smtClean="0"/>
              <a:t>Specific Heat</a:t>
            </a:r>
            <a:br>
              <a:rPr lang="en-US" sz="3600" dirty="0" smtClean="0"/>
            </a:br>
            <a:r>
              <a:rPr lang="en-US" sz="3600" dirty="0" smtClean="0"/>
              <a:t>Energy Calculations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0073812" y="6477594"/>
            <a:ext cx="1761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Grimes	Chemistry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1804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090" y="199649"/>
            <a:ext cx="11898114" cy="65538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3161" y="1906913"/>
            <a:ext cx="482023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Heat of Vaporization (</a:t>
            </a:r>
            <a:r>
              <a:rPr lang="en-US" sz="3600" dirty="0" err="1" smtClean="0">
                <a:solidFill>
                  <a:srgbClr val="FF0000"/>
                </a:solidFill>
              </a:rPr>
              <a:t>H</a:t>
            </a:r>
            <a:r>
              <a:rPr lang="en-US" sz="3600" baseline="-25000" dirty="0" err="1">
                <a:solidFill>
                  <a:srgbClr val="FF0000"/>
                </a:solidFill>
              </a:rPr>
              <a:t>v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liquid to vapor or vapor to liquid</a:t>
            </a:r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2260 J/g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27411" y="3691579"/>
            <a:ext cx="366016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Heat of Fusion (</a:t>
            </a:r>
            <a:r>
              <a:rPr lang="en-US" sz="3600" dirty="0" err="1" smtClean="0">
                <a:solidFill>
                  <a:srgbClr val="FF0000"/>
                </a:solidFill>
              </a:rPr>
              <a:t>H</a:t>
            </a:r>
            <a:r>
              <a:rPr lang="en-US" sz="3600" baseline="-25000" dirty="0" err="1" smtClean="0">
                <a:solidFill>
                  <a:srgbClr val="FF0000"/>
                </a:solidFill>
              </a:rPr>
              <a:t>f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solid to liquid or liquid to solid</a:t>
            </a:r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334 J/g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5018" y="453117"/>
            <a:ext cx="48565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accent6"/>
                </a:solidFill>
              </a:rPr>
              <a:t>Phase Energies</a:t>
            </a:r>
            <a:endParaRPr lang="en-US" sz="6000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73812" y="6477594"/>
            <a:ext cx="1761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Grimes	Chemistry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50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064" y="104503"/>
            <a:ext cx="12147132" cy="66910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14559" y="2288734"/>
            <a:ext cx="357732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Liquid water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Raising or lowering the temperature</a:t>
            </a:r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4.18 J/g*°C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84620" y="4541256"/>
            <a:ext cx="357732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Solid water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Raising or lowering the temperature</a:t>
            </a:r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2.1 J/g*°C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0384" y="497877"/>
            <a:ext cx="59820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accent6"/>
                </a:solidFill>
              </a:rPr>
              <a:t>Heat Capacities (c)</a:t>
            </a:r>
            <a:endParaRPr lang="en-US" sz="6000" dirty="0">
              <a:solidFill>
                <a:schemeClr val="accent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73812" y="6477594"/>
            <a:ext cx="1761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Grimes	Chemistry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680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4137"/>
            <a:ext cx="10515600" cy="5732826"/>
          </a:xfrm>
        </p:spPr>
        <p:txBody>
          <a:bodyPr/>
          <a:lstStyle/>
          <a:p>
            <a:pPr marL="0" indent="0">
              <a:buNone/>
            </a:pPr>
            <a:r>
              <a:rPr lang="en-US" sz="5400" dirty="0" smtClean="0"/>
              <a:t>Energy Equations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 smtClean="0"/>
              <a:t>Phase change:  E</a:t>
            </a:r>
            <a:r>
              <a:rPr lang="en-US" sz="4000" baseline="-25000" dirty="0" smtClean="0"/>
              <a:t>(J) </a:t>
            </a:r>
            <a:r>
              <a:rPr lang="en-US" sz="4000" dirty="0" smtClean="0"/>
              <a:t>= H</a:t>
            </a:r>
            <a:r>
              <a:rPr lang="en-US" sz="4000" baseline="-25000" dirty="0" smtClean="0"/>
              <a:t>(</a:t>
            </a:r>
            <a:r>
              <a:rPr lang="en-US" sz="4000" baseline="-25000" dirty="0" err="1" smtClean="0">
                <a:solidFill>
                  <a:srgbClr val="FF0000"/>
                </a:solidFill>
              </a:rPr>
              <a:t>f,v</a:t>
            </a:r>
            <a:r>
              <a:rPr lang="en-US" sz="4000" baseline="-25000" dirty="0" smtClean="0"/>
              <a:t>)</a:t>
            </a:r>
            <a:r>
              <a:rPr lang="en-US" sz="4000" dirty="0" smtClean="0"/>
              <a:t> x  m</a:t>
            </a:r>
            <a:r>
              <a:rPr lang="en-US" sz="4000" baseline="-25000" dirty="0" smtClean="0"/>
              <a:t>(g)</a:t>
            </a:r>
            <a:endParaRPr lang="en-US" sz="40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 smtClean="0"/>
              <a:t>Temperature change: </a:t>
            </a:r>
            <a:r>
              <a:rPr lang="en-US" sz="4000" dirty="0" smtClean="0"/>
              <a:t>E</a:t>
            </a:r>
            <a:r>
              <a:rPr lang="en-US" sz="4000" baseline="-25000" dirty="0" smtClean="0"/>
              <a:t>(J) </a:t>
            </a:r>
            <a:r>
              <a:rPr lang="en-US" sz="4000" dirty="0" smtClean="0"/>
              <a:t>= c</a:t>
            </a:r>
            <a:r>
              <a:rPr lang="en-US" sz="4000" baseline="-25000" dirty="0" smtClean="0"/>
              <a:t>(</a:t>
            </a:r>
            <a:r>
              <a:rPr lang="en-US" sz="4000" baseline="-25000" dirty="0" err="1" smtClean="0">
                <a:solidFill>
                  <a:srgbClr val="FF0000"/>
                </a:solidFill>
              </a:rPr>
              <a:t>s,l</a:t>
            </a:r>
            <a:r>
              <a:rPr lang="en-US" sz="4000" baseline="-25000" dirty="0" smtClean="0"/>
              <a:t>)</a:t>
            </a:r>
            <a:r>
              <a:rPr lang="en-US" sz="4000" dirty="0" smtClean="0"/>
              <a:t>  x  m</a:t>
            </a:r>
            <a:r>
              <a:rPr lang="en-US" sz="4000" baseline="-25000" dirty="0" smtClean="0"/>
              <a:t>(g)</a:t>
            </a:r>
            <a:r>
              <a:rPr lang="en-US" sz="4000" dirty="0" smtClean="0"/>
              <a:t>  x  </a:t>
            </a:r>
            <a:r>
              <a:rPr lang="el-GR" sz="4000" dirty="0" smtClean="0"/>
              <a:t>Δ</a:t>
            </a:r>
            <a:r>
              <a:rPr lang="en-US" sz="4000" dirty="0" smtClean="0"/>
              <a:t>°C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Notice when there is a phase change, change in temperature is not part of the equation.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73812" y="6477594"/>
            <a:ext cx="1761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Grimes	Chemistry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258880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063" y="103887"/>
            <a:ext cx="12018079" cy="66199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9689857">
            <a:off x="979714" y="4519748"/>
            <a:ext cx="1998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2.1 J/g*°C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 rot="18615337">
            <a:off x="6364428" y="1964157"/>
            <a:ext cx="2132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4.18 J/g*°C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310616" y="3451837"/>
            <a:ext cx="1998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334 J/g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9440092" y="103887"/>
            <a:ext cx="1998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2260 J/g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0073812" y="6477594"/>
            <a:ext cx="1761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Grimes	Chemistry 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3892982" y="4036612"/>
            <a:ext cx="2442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</a:t>
            </a:r>
            <a:r>
              <a:rPr lang="en-US" sz="2800" baseline="-25000" dirty="0"/>
              <a:t>(J) </a:t>
            </a:r>
            <a:r>
              <a:rPr lang="en-US" sz="2800" dirty="0"/>
              <a:t>= 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(f)</a:t>
            </a:r>
            <a:r>
              <a:rPr lang="en-US" sz="2800" dirty="0" smtClean="0"/>
              <a:t> </a:t>
            </a:r>
            <a:r>
              <a:rPr lang="en-US" sz="2800" dirty="0"/>
              <a:t>x  m</a:t>
            </a:r>
            <a:r>
              <a:rPr lang="en-US" sz="2800" baseline="-25000" dirty="0"/>
              <a:t>(g</a:t>
            </a:r>
            <a:r>
              <a:rPr lang="en-US" baseline="-25000" dirty="0"/>
              <a:t>)</a:t>
            </a:r>
            <a:r>
              <a:rPr lang="en-US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92194" y="688662"/>
            <a:ext cx="2442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</a:t>
            </a:r>
            <a:r>
              <a:rPr lang="en-US" sz="2800" baseline="-25000" dirty="0"/>
              <a:t>(J) </a:t>
            </a:r>
            <a:r>
              <a:rPr lang="en-US" sz="2800" dirty="0"/>
              <a:t>= 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(v)</a:t>
            </a:r>
            <a:r>
              <a:rPr lang="en-US" sz="2800" dirty="0" smtClean="0"/>
              <a:t> </a:t>
            </a:r>
            <a:r>
              <a:rPr lang="en-US" sz="2800" dirty="0"/>
              <a:t>x  m</a:t>
            </a:r>
            <a:r>
              <a:rPr lang="en-US" sz="2800" baseline="-25000" dirty="0"/>
              <a:t>(g)</a:t>
            </a:r>
            <a:r>
              <a:rPr lang="en-US" sz="2800" dirty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 rot="19687324">
            <a:off x="681687" y="4899435"/>
            <a:ext cx="34499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</a:t>
            </a:r>
            <a:r>
              <a:rPr lang="en-US" sz="2800" baseline="-25000" dirty="0"/>
              <a:t>(J) </a:t>
            </a:r>
            <a:r>
              <a:rPr lang="en-US" sz="2800" dirty="0"/>
              <a:t>=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(s)</a:t>
            </a:r>
            <a:r>
              <a:rPr lang="en-US" sz="2800" dirty="0" smtClean="0"/>
              <a:t> </a:t>
            </a:r>
            <a:r>
              <a:rPr lang="en-US" sz="2800" dirty="0"/>
              <a:t>x  m</a:t>
            </a:r>
            <a:r>
              <a:rPr lang="en-US" sz="2800" baseline="-25000" dirty="0"/>
              <a:t>(g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 x  </a:t>
            </a:r>
            <a:r>
              <a:rPr lang="el-GR" sz="2800" dirty="0" smtClean="0"/>
              <a:t>Δ</a:t>
            </a:r>
            <a:r>
              <a:rPr lang="en-US" sz="2800" dirty="0" smtClean="0"/>
              <a:t>°C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 rot="18550959">
            <a:off x="6178581" y="2191046"/>
            <a:ext cx="34499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</a:t>
            </a:r>
            <a:r>
              <a:rPr lang="en-US" sz="2800" baseline="-25000" dirty="0"/>
              <a:t>(J) </a:t>
            </a:r>
            <a:r>
              <a:rPr lang="en-US" sz="2800" dirty="0"/>
              <a:t>=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(l)</a:t>
            </a:r>
            <a:r>
              <a:rPr lang="en-US" sz="2800" dirty="0" smtClean="0"/>
              <a:t> </a:t>
            </a:r>
            <a:r>
              <a:rPr lang="en-US" sz="2800" dirty="0"/>
              <a:t>x  m</a:t>
            </a:r>
            <a:r>
              <a:rPr lang="en-US" sz="2800" baseline="-25000" dirty="0"/>
              <a:t>(g</a:t>
            </a:r>
            <a:r>
              <a:rPr lang="en-US" sz="2800" baseline="-25000" dirty="0" smtClean="0"/>
              <a:t>)</a:t>
            </a:r>
            <a:r>
              <a:rPr lang="en-US" sz="2800" dirty="0" smtClean="0"/>
              <a:t> x  </a:t>
            </a:r>
            <a:r>
              <a:rPr lang="el-GR" sz="2800" dirty="0" smtClean="0"/>
              <a:t>Δ</a:t>
            </a:r>
            <a:r>
              <a:rPr lang="en-US" sz="2800" dirty="0" smtClean="0"/>
              <a:t>°C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1343791" y="396274"/>
            <a:ext cx="2665858" cy="1938992"/>
          </a:xfrm>
          <a:prstGeom prst="rect">
            <a:avLst/>
          </a:prstGeom>
          <a:noFill/>
          <a:ln w="88900"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b="1" u="sng" dirty="0" smtClean="0"/>
              <a:t>Water</a:t>
            </a:r>
            <a:endParaRPr lang="en-US" sz="3600" b="1" dirty="0"/>
          </a:p>
          <a:p>
            <a:pPr algn="ctr"/>
            <a:r>
              <a:rPr lang="en-US" sz="2800" dirty="0" smtClean="0"/>
              <a:t>Energy Absorbed</a:t>
            </a:r>
          </a:p>
          <a:p>
            <a:pPr algn="ctr"/>
            <a:r>
              <a:rPr lang="en-US" sz="2800" dirty="0" smtClean="0"/>
              <a:t> vs</a:t>
            </a:r>
          </a:p>
          <a:p>
            <a:pPr algn="ctr"/>
            <a:r>
              <a:rPr lang="en-US" sz="2800" dirty="0" smtClean="0"/>
              <a:t>Temperature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927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8010"/>
            <a:ext cx="3655423" cy="589134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dirty="0" smtClean="0"/>
              <a:t>How much energy is required to raise the temperature of 25°C water to 60°C?</a:t>
            </a:r>
          </a:p>
          <a:p>
            <a:pPr marL="0" indent="0">
              <a:buNone/>
            </a:pPr>
            <a:r>
              <a:rPr lang="en-US" sz="3600" dirty="0" smtClean="0"/>
              <a:t>1.  Draw the water temperature graph.</a:t>
            </a:r>
          </a:p>
          <a:p>
            <a:pPr marL="0" indent="0">
              <a:buNone/>
            </a:pPr>
            <a:r>
              <a:rPr lang="en-US" sz="3600" dirty="0" smtClean="0"/>
              <a:t>2.  Mark on the graph the location where the temp-</a:t>
            </a:r>
            <a:r>
              <a:rPr lang="en-US" sz="3600" dirty="0" err="1" smtClean="0"/>
              <a:t>erature</a:t>
            </a:r>
            <a:r>
              <a:rPr lang="en-US" sz="3600" dirty="0" smtClean="0"/>
              <a:t> change or phase change is taking place.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0073812" y="6477594"/>
            <a:ext cx="1761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Grimes	Chemistry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7792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8010"/>
            <a:ext cx="3655423" cy="607423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dirty="0" smtClean="0"/>
              <a:t>How much energy is required to raise the temperature of 25°C water to 60°C?</a:t>
            </a:r>
          </a:p>
          <a:p>
            <a:pPr marL="0" indent="0">
              <a:buNone/>
            </a:pPr>
            <a:r>
              <a:rPr lang="en-US" sz="3600" dirty="0" smtClean="0"/>
              <a:t>3. Choose and write the appropriate equation.</a:t>
            </a:r>
          </a:p>
          <a:p>
            <a:pPr marL="0" indent="0">
              <a:buNone/>
            </a:pPr>
            <a:r>
              <a:rPr lang="en-US" sz="3600" dirty="0" smtClean="0"/>
              <a:t>4. Rewrite the equation with the appropriate values inserted.</a:t>
            </a:r>
          </a:p>
          <a:p>
            <a:pPr marL="0" indent="0">
              <a:buNone/>
            </a:pPr>
            <a:r>
              <a:rPr lang="en-US" sz="3600" dirty="0" smtClean="0"/>
              <a:t>5. Solve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0073812" y="6477594"/>
            <a:ext cx="1761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Grimes	Chemistry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9595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250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Chemistry Unit III Energy and States of Matter  Temperature Curves Specific Heat Energy Calculations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Grimes, Jay</dc:creator>
  <cp:lastModifiedBy>Grimes, Jay</cp:lastModifiedBy>
  <cp:revision>18</cp:revision>
  <dcterms:created xsi:type="dcterms:W3CDTF">2018-01-30T01:48:48Z</dcterms:created>
  <dcterms:modified xsi:type="dcterms:W3CDTF">2018-01-30T05:02:10Z</dcterms:modified>
</cp:coreProperties>
</file>